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9" r:id="rId5"/>
    <p:sldId id="270" r:id="rId6"/>
    <p:sldId id="263" r:id="rId7"/>
    <p:sldId id="258" r:id="rId8"/>
    <p:sldId id="265" r:id="rId9"/>
    <p:sldId id="259" r:id="rId10"/>
    <p:sldId id="267" r:id="rId11"/>
    <p:sldId id="260" r:id="rId12"/>
    <p:sldId id="268" r:id="rId13"/>
    <p:sldId id="262" r:id="rId14"/>
    <p:sldId id="261" r:id="rId15"/>
    <p:sldId id="26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1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8E-4131-AA53-A3AEC7E7D6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8E-4131-AA53-A3AEC7E7D6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8E-4131-AA53-A3AEC7E7D6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8E-4131-AA53-A3AEC7E7D6D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8E-4131-AA53-A3AEC7E7D6D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68E-4131-AA53-A3AEC7E7D6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родители</c:v>
                </c:pt>
                <c:pt idx="1">
                  <c:v>супруги/сожители родителя</c:v>
                </c:pt>
                <c:pt idx="2">
                  <c:v>усыновители</c:v>
                </c:pt>
                <c:pt idx="3">
                  <c:v>опекуны</c:v>
                </c:pt>
                <c:pt idx="4">
                  <c:v>супруг/сожитель законного представителя</c:v>
                </c:pt>
                <c:pt idx="5">
                  <c:v>иное лицо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0.38</c:v>
                </c:pt>
                <c:pt idx="1">
                  <c:v>0.44</c:v>
                </c:pt>
                <c:pt idx="2" formatCode="0.00%">
                  <c:v>1.4999999999999999E-2</c:v>
                </c:pt>
                <c:pt idx="3" formatCode="0.00%">
                  <c:v>2.5000000000000001E-2</c:v>
                </c:pt>
                <c:pt idx="4">
                  <c:v>0.05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28-4073-9B0D-95019E6D3A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126189691538557"/>
          <c:w val="0.96642512077294684"/>
          <c:h val="0.26199366723522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8C5D4-9CFE-B8E4-AB67-AE63903DC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333471-C531-6748-274E-9BB65A629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8CF4C4-CA88-7C8F-8B69-159E6BE92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E829C1-7D67-F7FE-F058-BBD351A8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D19BFC-864C-408F-7840-D8BAC1006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6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D20DB-A6FE-E88B-F52F-C1961C8D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8BF4B9-9CD4-29AB-31F6-A9576309B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B4178C-8875-340F-3A7B-7AF6A76C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FC98B5-FD6D-5E6E-6E5A-751C0E0BD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A2812C-D576-D422-0F83-0BDDBB0A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47A5994-8136-9243-4883-4B6E69197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2BEADB-D2CF-D48C-3E60-E53808688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A44B41-1F06-BA08-542E-A59E75416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FE4A05-EEDB-A8FF-1928-4C51AF76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C71EF7-55D2-064C-0C23-D296AB15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05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54E96-A1DB-5E98-CD49-90B03CF4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800F55-9AF2-A362-F018-CDDC3B9DA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8FC99D-EA50-FB52-C0FD-C55F237F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B245DA-2C62-6CBF-8390-7251C28E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9BC91B-59A0-D06D-23F7-5F63F9D2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5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A30BB-F096-35C8-5096-45CE31BEA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879615-0008-A7C5-B7EE-891BBE5F9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B8A074-8B13-3680-13A3-4AE788A5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84F7CA-8BDB-455E-A41A-7D94C325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2E2B02-931E-B3C6-2BCD-FD724A66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56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B81F6B-5036-2283-3578-CA5C84150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B21F27-A166-2CBB-23C9-CE0603A01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2A51E2-0CDC-9B88-DFBF-1FA914341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A37A98-38EA-7696-E515-4C483DD3A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CD8F75-6A9C-FA06-1E50-087A6B515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884E10-59A1-499B-6561-B543D2DDF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22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8AC325-9345-7AA5-F143-2631B775B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2556BC-E018-3B05-0824-3B8B8D45F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282A71-D904-57C3-0C0E-69419B0DA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A0E56BF-1B9A-0A47-B2FC-FF7E7C3E1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2EE8F3B-FD25-BCF0-7C2C-76611316B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B15379-2FF7-B955-F7A7-301F29DF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5FF269-2D9C-CA8C-B78D-5BD00001E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8B225B-B462-2F93-1146-FFD51173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85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F54DA-04CC-E08D-C386-0BB3C3327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FD6121-3FB2-F751-14B3-B483050BA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ADBB47-27C7-BC59-1BCD-F9026DA4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8E7D54C-3C83-059C-9DD2-A5740B88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4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4CA983-4F37-FE9A-A4A2-14168F351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09C73F-41A4-EC28-C239-B088CCB3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8E3EBC-D678-F31E-ECBF-1C4B8484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7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37EC4-63F5-7BE0-27CE-52C39EEC0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C23895-EFB8-8521-ACE6-888AC874E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522D40-0E8E-9E71-8797-9F5CB00D8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685225-AE0C-049B-2C97-BFC1B760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FB1D05-EDAA-DB1B-2EF5-399A4C79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7CD705-005A-6FA1-4143-A572B7D63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99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5675D-A3EF-167E-F975-DFE5FCF2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6BDECF-DBD9-5DF9-C225-311262B0C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E8B494-A2C5-EC33-A5E7-0DAF57065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CB373F-4F3C-E984-561E-9840C1A3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25B28C-76AB-2481-8EF8-6A9E29D2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A99AF0-F150-9F34-6220-E2F34DE1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E9F9D-7C16-CF8B-AFF4-3962B841D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A3A5C2-5ECF-2D8A-04A4-F3A571540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20A00F-BEBB-EE27-4134-9BD466103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39A50-DAB2-49CB-BD25-1229480F4A02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CC32E3-4A31-E3D5-AAEC-6B39F1D19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2BCF06-FFC3-FF2A-9D90-5E85D6317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D7C1-2F50-4F5D-9CE0-C71D919C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C51074-EE3E-EA73-2445-7E950E8FD3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действий социального педагога образовательной организации 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домашнего насилия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0EB796-C369-1CF0-942C-24E42516E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РК «Центр диагностики и консультирования»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905444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08AD0-97A3-4C7B-E12C-D825BA0D5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Сексуализированное насилие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93045-9188-0CB1-1BC8-76CF2B3D2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любой сексуальный акт или сексу­альное поведение, навязываемое партнерше(-у) без ее(его) согласия. Это принуждение к сексуальному акту с использованием силы, угроз или шантажа (изнасилование), причинение боли или вреда здоровью посредством сексуальных действий, жесткий отказ в сексуальных по­требностях жертве, принуждение к сексуальному акту в неприемле­мой для жертвы форме и др. Отдельно выделяются насильственные сексуальные действия в отношении детей — инцест</a:t>
            </a:r>
          </a:p>
        </p:txBody>
      </p:sp>
    </p:spTree>
    <p:extLst>
      <p:ext uri="{BB962C8B-B14F-4D97-AF65-F5344CB8AC3E}">
        <p14:creationId xmlns:p14="http://schemas.microsoft.com/office/powerpoint/2010/main" val="393977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62ADBC-7A1A-D935-3239-F61CAA7E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Сексуализированное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6F654A-C4A0-743B-740E-59CD3006C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5024905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Поставить в известность директора образовательной организации;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Поставить в известность родителей, законных представителей, но не «автора насилия»;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 законный представитель ребенка, но не «автора насилия» пишет заявление в следственный комитет;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Социальный педагог или любой другой специалист, гражданин сообщает информацию в следственный комитет (это наш гражданский долг);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Привлечь к сотрудничеству психолога образовательной организации;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Полная конфиденциальность (этические нормы). Оградить ребенка от лишних расспросов, любопытства, травли со стороны одноклассников их родителей, педагогов школы;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психолога держать под контролем психоэмоциональное состояние ребенка, например, склонность к суициду.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96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C8B9A-9889-44B0-7BCD-89058BA0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Экономическое насилие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007A19-4C67-CAFA-D037-C888D5308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использование денег для конт­ролирования партнера. Это отказ в содержании детей, единоличное принятие финансовых решений, создание ситуации, при которой парт­нер вынужден выпрашивать деньги и отчитываться в любых тратах, утаивание доходов, растрачивание семейных денег, запрет работать, при­нуждение работать, изъятие заработанных денег и т.д.</a:t>
            </a:r>
          </a:p>
        </p:txBody>
      </p:sp>
    </p:spTree>
    <p:extLst>
      <p:ext uri="{BB962C8B-B14F-4D97-AF65-F5344CB8AC3E}">
        <p14:creationId xmlns:p14="http://schemas.microsoft.com/office/powerpoint/2010/main" val="186099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58A6A5-B368-757B-61B6-78C7FD1BD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9430"/>
            <a:ext cx="10515600" cy="821258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</a:pP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Экономическое. Пренебрежение основными нуждами ребенка  (питание, сон, развитие)</a:t>
            </a:r>
            <a:b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556BD2-C3CA-F427-1506-7079234F9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094"/>
            <a:ext cx="10515600" cy="560632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Поставить в известность зам директора по воспитательной работе;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Привлечь к сотрудничеству классного руководителя;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Посетить семью в паре с классным руководителем (с согласия администрации школы), для оценки условий проживания ребенка. Составить акт посещения семьи;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Привлечь к сотрудничеству психолога образовательной организации;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Оградить ребенка от лишних расспросов, любопытства, травли со стороны одноклассников их родителей, педагогов школы;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психолога держать под контролем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психоэмоциональное состояние ребенка, например, склонность к суициду;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разъяснительную беседу с родителями по нормам российского законодательства, профилактике безнадзорности, беспризорности. Под подпись «ознакомлен»;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Проверить и актуализировать потребность родителей в получении пособий от государства (при необходимости);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Сообщить информацию в КДН и ПДН, органы опеки.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275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42FD2E-26FF-0B90-2F62-028C28F1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(эмоциональное)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BC12E7-63FE-9A88-E7F1-B06988463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006"/>
            <a:ext cx="10515600" cy="534399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Поставить в известность зам директора по воспитательной работе или директора;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 ОО собирает консилиум: привлечь к сотрудничеству психолога образовательной организации. Задача психолога держать под контролем психоэмоциональное состояние ребенка, например, склонность к суициду. Привлечь к сотрудничеству классного руководителя (при необходимости);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Посетить семью в паре с классным руководителем, или психологом (с согласия администрации школы), для оценки условий проживания ребенка. Составить акт посещения семьи;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разъяснительную беседу с родителями по нормам российского законодательства, профилактике травли. Под подпись «ознакомлен»;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семьей.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442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84A7B-A39B-E654-00D1-8201F56F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Эмоционально-психологическое насилие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7501D3-87F8-9991-5E6E-2FC1D4432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выражается в унижении, запугивании, принуждении и изолировании. Это словес­ные оскорбления, постоянная критика мыслей, чувств, мнений, убеж­дений, действий; постоянные допросы, шантаж, угрозы уйти и забрать с собой детей, угрозы насилия по отношению к себе, жертве или де­тям; совершение насилия в отношении детей, родителей, домашних животных или разрушение предметов собственности; контроль или ограничение круга общения жертвы, телефонных разговоров; прояв­ление ревности в крайней степени, преследование, обвинение партне­ра во всех возникающих проблемах, прерывание сна, процесса еды, и т.д. Сюда же относится принуждение сменить вероисповедание, ми­ровоззрение, отступить от жизненных принципов и ценностей.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410045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02306C-128B-E240-5F3B-5E2B45B25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58" y="311859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«Домашнее насилие»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EBCA52-408F-EEBF-EF8E-DBE15814E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реальное действие или угроза физического, сексуального, психологического или экономического насилия со стороны одного лица по отношению к другому, с которым лицо имеет или имело семейные, интимные или иные подобные отношения. Это повторяющийся с увеличением частоты цикл физического, вербального, психического и экономического насилия с целью контроля, запугивания, внушения чувства страха. Это ситуации, в которых один человек контролирует или пытается контролировать поведения и чувства другого.</a:t>
            </a:r>
          </a:p>
        </p:txBody>
      </p:sp>
    </p:spTree>
    <p:extLst>
      <p:ext uri="{BB962C8B-B14F-4D97-AF65-F5344CB8AC3E}">
        <p14:creationId xmlns:p14="http://schemas.microsoft.com/office/powerpoint/2010/main" val="247514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9167D-7008-3D8D-F2D0-06313F783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FCE658-C3E5-608D-E89E-7FABCEAB6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это злоупотребление силой, благодаря которому насильник получает контроль или преимущество над жертвой этого злоупотребления, через использование и причинение физического или психологического ущерба или внушения страха этого ущерба.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AC16C-BE26-1E91-AD3A-5DC3B336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за 9 месяцев 2021 года в Российской Федерации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676C1E-AC1F-D73E-51F2-DFBEE48A9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007"/>
            <a:ext cx="10515600" cy="466295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суды направлено 912 уголовных дел по обвинению 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535 родителей, 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усыновителей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опекунов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333 супругов/сожителей родителей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супругов/сожителей законных представителей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в общей сложности совершили свыше 2800 эпизодов насильственных преступлений в отношении 1165 детей.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3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57377-6F88-9DDF-735F-AABCD64FF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2021 года в РФ  возбуждено почти 2,5 тысячи уголовных дел о таких преступлениях, из которых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D248D8A-CE10-DB30-AAB6-590678D782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877511"/>
              </p:ext>
            </p:extLst>
          </p:nvPr>
        </p:nvGraphicFramePr>
        <p:xfrm>
          <a:off x="859971" y="1306286"/>
          <a:ext cx="10515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834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F95015-7A25-EA92-268B-982C35325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2"/>
            <a:ext cx="10515600" cy="569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 в домашней сфере может иметь множество форм.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Мальчики часто становятся жертвами сексуальной и физической агрессии.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Немощные и пожилые члены семьи одинаково уязвимы в отношении домашнего насилия.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Случается, что мужья страдают от насильнических действий своих жен.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Однако преобладающее большинство (свыше 70%) потерпевших от насилия, происходящего в контексте семейных или интимных отношений, — это женщины и девочки.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выраженный гендерный характер насилия в семье, по мнению сотрудников кризисных центров и правозащитных организаций , заключается в том, что во всем мире женщины страдают от насилия именно из-за того, что они – женщины.</a:t>
            </a:r>
          </a:p>
        </p:txBody>
      </p:sp>
    </p:spTree>
    <p:extLst>
      <p:ext uri="{BB962C8B-B14F-4D97-AF65-F5344CB8AC3E}">
        <p14:creationId xmlns:p14="http://schemas.microsoft.com/office/powerpoint/2010/main" val="2487495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6CC36-038C-62A6-B2D2-996F83CA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домашнего насилия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3717FB-4F49-E05D-C711-7B8476039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Физическое</a:t>
            </a:r>
          </a:p>
          <a:p>
            <a:pPr marL="0" indent="0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Сексуальное</a:t>
            </a:r>
          </a:p>
          <a:p>
            <a:pPr marL="0" indent="0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Психологическое (эмоциональное)</a:t>
            </a:r>
          </a:p>
          <a:p>
            <a:pPr marL="0" indent="0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кономическое насилие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9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14F13-78C7-F4EC-244E-4BF049BA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насилие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ED5358-3843-B5B6-9338-3F61A4365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все агрессивные формы поведения, представляющие собой физическое воздействие на человека, вклю­чающее ограничение свободы передвижения. Это - избиения, толчки, царапины, плевки, шлепки, пощечины, хватание, бросание предметами, нанесение ударов руками и ногами, удушение, использование оружия, нанесение ожогов и др.</a:t>
            </a:r>
          </a:p>
        </p:txBody>
      </p:sp>
    </p:spTree>
    <p:extLst>
      <p:ext uri="{BB962C8B-B14F-4D97-AF65-F5344CB8AC3E}">
        <p14:creationId xmlns:p14="http://schemas.microsoft.com/office/powerpoint/2010/main" val="58368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4D0EB-7AE1-05A0-8944-009CFA95D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640"/>
            <a:ext cx="10515600" cy="744147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02388D-BB88-01BF-760A-2D495B1F4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272"/>
            <a:ext cx="10515600" cy="5561351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Поставить в известность директора образовательной организации;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Поставить в известность родителей, законных представителей;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случай «свежий» отвести ребенка к фельдшеру для «снятия улик» физического насилия;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для ребенка безопасные условия;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Связаться с представителями органов опеки;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 ОО собирает консилиум;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Привлечь к сотрудничеству психолога образовательной организации;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Полная конфиденциальность (этические нормы). Оградить ребенка от лишних расспросов, любопытства, травли со стороны одноклассников их родителей, педагогов школы;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психолога держать под контролем психоэмоциональное состояние ребенка, например, склонность к суициду;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Провести разъяснительную беседу с родителями по нормам российского законодательства, профилактике травли. Под подпись «ознакомлен»;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Сообщить информацию в КДН и ПДН, органы опеки.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6354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1127</Words>
  <Application>Microsoft Office PowerPoint</Application>
  <PresentationFormat>Широкоэкранный</PresentationFormat>
  <Paragraphs>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Алгоритм действий социального педагога образовательной организации  в случае домашнего насилия </vt:lpstr>
      <vt:lpstr>«Домашнее насилие»</vt:lpstr>
      <vt:lpstr>Жестокое обращение </vt:lpstr>
      <vt:lpstr>Статистика за 9 месяцев 2021 года в Российской Федерации</vt:lpstr>
      <vt:lpstr>за 9 месяцев 2021 года в РФ  возбуждено почти 2,5 тысячи уголовных дел о таких преступлениях, из которых  </vt:lpstr>
      <vt:lpstr>Презентация PowerPoint</vt:lpstr>
      <vt:lpstr>Виды домашнего насилия</vt:lpstr>
      <vt:lpstr>Физическое насилие </vt:lpstr>
      <vt:lpstr>Физическое </vt:lpstr>
      <vt:lpstr>Сексуализированное насилие </vt:lpstr>
      <vt:lpstr>Сексуализированное </vt:lpstr>
      <vt:lpstr>Экономическое насилие </vt:lpstr>
      <vt:lpstr>Экономическое. Пренебрежение основными нуждами ребенка  (питание, сон, развитие)    </vt:lpstr>
      <vt:lpstr>Психологическое (эмоциональное) </vt:lpstr>
      <vt:lpstr>Эмоционально-психологическое насилие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социального педагога образовательной организации  в случае домашнего насилия </dc:title>
  <dc:creator>Любовь Чехонина</dc:creator>
  <cp:lastModifiedBy>Любовь Чехонина</cp:lastModifiedBy>
  <cp:revision>11</cp:revision>
  <dcterms:created xsi:type="dcterms:W3CDTF">2022-05-06T11:08:41Z</dcterms:created>
  <dcterms:modified xsi:type="dcterms:W3CDTF">2022-05-12T09:51:15Z</dcterms:modified>
</cp:coreProperties>
</file>