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2" r:id="rId3"/>
    <p:sldId id="257" r:id="rId4"/>
    <p:sldId id="258" r:id="rId5"/>
    <p:sldId id="259" r:id="rId6"/>
    <p:sldId id="260" r:id="rId7"/>
    <p:sldId id="261" r:id="rId8"/>
    <p:sldId id="265" r:id="rId9"/>
    <p:sldId id="264" r:id="rId10"/>
    <p:sldId id="267" r:id="rId11"/>
    <p:sldId id="268" r:id="rId12"/>
    <p:sldId id="269" r:id="rId13"/>
    <p:sldId id="273"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8" d="100"/>
          <a:sy n="118" d="100"/>
        </p:scale>
        <p:origin x="-30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txBody>
          <a:bodyPr>
            <a:noAutofit/>
          </a:bodyPr>
          <a:lstStyle/>
          <a:p>
            <a:endParaRPr lang="ru-RU" sz="9600" b="1" dirty="0" smtClean="0">
              <a:solidFill>
                <a:schemeClr val="tx2">
                  <a:lumMod val="75000"/>
                </a:schemeClr>
              </a:solidFill>
              <a:latin typeface="Times New Roman" pitchFamily="18" charset="0"/>
              <a:cs typeface="Times New Roman" pitchFamily="18" charset="0"/>
            </a:endParaRPr>
          </a:p>
          <a:p>
            <a:r>
              <a:rPr lang="ru-RU" sz="9600" b="1" dirty="0" smtClean="0">
                <a:solidFill>
                  <a:schemeClr val="tx2">
                    <a:lumMod val="75000"/>
                  </a:schemeClr>
                </a:solidFill>
                <a:latin typeface="Times New Roman" pitchFamily="18" charset="0"/>
                <a:cs typeface="Times New Roman" pitchFamily="18" charset="0"/>
              </a:rPr>
              <a:t>Работа </a:t>
            </a:r>
            <a:r>
              <a:rPr lang="ru-RU" sz="9600" b="1" dirty="0">
                <a:solidFill>
                  <a:schemeClr val="tx2">
                    <a:lumMod val="75000"/>
                  </a:schemeClr>
                </a:solidFill>
                <a:latin typeface="Times New Roman" pitchFamily="18" charset="0"/>
                <a:cs typeface="Times New Roman" pitchFamily="18" charset="0"/>
              </a:rPr>
              <a:t>с родителями</a:t>
            </a:r>
            <a:endParaRPr lang="ru-RU" sz="96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741368"/>
          </a:xfrm>
        </p:spPr>
        <p:txBody>
          <a:bodyPr>
            <a:noAutofit/>
          </a:bodyPr>
          <a:lstStyle/>
          <a:p>
            <a:pPr lvl="0"/>
            <a:r>
              <a:rPr lang="ru-RU" sz="2800" b="1" dirty="0">
                <a:latin typeface="Times New Roman" pitchFamily="18" charset="0"/>
                <a:cs typeface="Times New Roman" pitchFamily="18" charset="0"/>
              </a:rPr>
              <a:t>Принцип ответственности</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Психолог </a:t>
            </a:r>
            <a:r>
              <a:rPr lang="ru-RU" sz="2000" dirty="0">
                <a:latin typeface="Times New Roman" pitchFamily="18" charset="0"/>
                <a:cs typeface="Times New Roman" pitchFamily="18" charset="0"/>
              </a:rPr>
              <a:t>должен стремиться избегать причинения вреда, должен нести ответственность за свои действия, а также гарантировать, насколько это возможно, что его услуги не являются злоупотреблением.</a:t>
            </a:r>
            <a:br>
              <a:rPr lang="ru-RU" sz="2000" dirty="0">
                <a:latin typeface="Times New Roman" pitchFamily="18" charset="0"/>
                <a:cs typeface="Times New Roman" pitchFamily="18" charset="0"/>
              </a:rPr>
            </a:br>
            <a:r>
              <a:rPr lang="ru-RU" sz="2000" i="1" u="sng" dirty="0" smtClean="0">
                <a:latin typeface="Times New Roman" pitchFamily="18" charset="0"/>
                <a:cs typeface="Times New Roman" pitchFamily="18" charset="0"/>
              </a:rPr>
              <a:t>Основная </a:t>
            </a:r>
            <a:r>
              <a:rPr lang="ru-RU" sz="2000" i="1" u="sng" dirty="0">
                <a:latin typeface="Times New Roman" pitchFamily="18" charset="0"/>
                <a:cs typeface="Times New Roman" pitchFamily="18" charset="0"/>
              </a:rPr>
              <a:t>ответственность</a:t>
            </a:r>
            <a:r>
              <a:rPr lang="ru-RU" sz="2000" u="sng" dirty="0">
                <a:latin typeface="Times New Roman" pitchFamily="18" charset="0"/>
                <a:cs typeface="Times New Roman" pitchFamily="18" charset="0"/>
              </a:rPr>
              <a:t>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Психолог </a:t>
            </a:r>
            <a:r>
              <a:rPr lang="ru-RU" sz="2000" dirty="0">
                <a:latin typeface="Times New Roman" pitchFamily="18" charset="0"/>
                <a:cs typeface="Times New Roman" pitchFamily="18" charset="0"/>
              </a:rPr>
              <a:t>должен осознавать специфику взаимодействия с Клиентом и вытекающую из этого ответственность.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Если Психолог приходит к заключению, что его действия не приведут к улучшению состояния Клиента или представляют риск для Клиента, он должен прекратить вмешательство.</a:t>
            </a:r>
            <a:br>
              <a:rPr lang="ru-RU" sz="2000" dirty="0">
                <a:latin typeface="Times New Roman" pitchFamily="18" charset="0"/>
                <a:cs typeface="Times New Roman" pitchFamily="18" charset="0"/>
              </a:rPr>
            </a:br>
            <a:r>
              <a:rPr lang="ru-RU" sz="2000" i="1" u="sng" dirty="0" err="1">
                <a:latin typeface="Times New Roman" pitchFamily="18" charset="0"/>
                <a:cs typeface="Times New Roman" pitchFamily="18" charset="0"/>
              </a:rPr>
              <a:t>Ненанесение</a:t>
            </a:r>
            <a:r>
              <a:rPr lang="ru-RU" sz="2000" i="1" u="sng" dirty="0">
                <a:latin typeface="Times New Roman" pitchFamily="18" charset="0"/>
                <a:cs typeface="Times New Roman" pitchFamily="18" charset="0"/>
              </a:rPr>
              <a:t> вреда</a:t>
            </a:r>
            <a:r>
              <a:rPr lang="ru-RU" sz="2000" u="sng" dirty="0">
                <a:latin typeface="Times New Roman" pitchFamily="18" charset="0"/>
                <a:cs typeface="Times New Roman" pitchFamily="18" charset="0"/>
              </a:rPr>
              <a:t> </a:t>
            </a:r>
            <a:br>
              <a:rPr lang="ru-RU" sz="2000" u="sng" dirty="0">
                <a:latin typeface="Times New Roman" pitchFamily="18" charset="0"/>
                <a:cs typeface="Times New Roman" pitchFamily="18" charset="0"/>
              </a:rPr>
            </a:br>
            <a:r>
              <a:rPr lang="ru-RU" sz="2000" dirty="0">
                <a:latin typeface="Times New Roman" pitchFamily="18" charset="0"/>
                <a:cs typeface="Times New Roman" pitchFamily="18" charset="0"/>
              </a:rPr>
              <a:t>Психолог применяет только такие методики исследования или вмешательства, которые не являются опасными для здоровья, состояния Клиента, не представляют Клиента в результатах исследования в ложном, искаженном свете, и не дают сведений о тех психологических свойствах и особенностях Клиента, которые не имеют отношения к конкретным и согласованным задачам психологического исследования.</a:t>
            </a:r>
            <a:br>
              <a:rPr lang="ru-RU" sz="2000" dirty="0">
                <a:latin typeface="Times New Roman" pitchFamily="18" charset="0"/>
                <a:cs typeface="Times New Roman" pitchFamily="18" charset="0"/>
              </a:rPr>
            </a:br>
            <a:r>
              <a:rPr lang="ru-RU" sz="2000" i="1" u="sng" dirty="0">
                <a:latin typeface="Times New Roman" pitchFamily="18" charset="0"/>
                <a:cs typeface="Times New Roman" pitchFamily="18" charset="0"/>
              </a:rPr>
              <a:t>Решение этических дилемм</a:t>
            </a:r>
            <a:r>
              <a:rPr lang="ru-RU" sz="2000" u="sng" dirty="0">
                <a:latin typeface="Times New Roman" pitchFamily="18" charset="0"/>
                <a:cs typeface="Times New Roman" pitchFamily="18" charset="0"/>
              </a:rPr>
              <a:t> </a:t>
            </a:r>
            <a:br>
              <a:rPr lang="ru-RU" sz="2000" u="sng" dirty="0">
                <a:latin typeface="Times New Roman" pitchFamily="18" charset="0"/>
                <a:cs typeface="Times New Roman" pitchFamily="18" charset="0"/>
              </a:rPr>
            </a:br>
            <a:r>
              <a:rPr lang="ru-RU" sz="2000" dirty="0">
                <a:latin typeface="Times New Roman" pitchFamily="18" charset="0"/>
                <a:cs typeface="Times New Roman" pitchFamily="18" charset="0"/>
              </a:rPr>
              <a:t>Психолог должен осознавать возможность возникновения этических дилемм и нести свою персональную ответственность за их решение. Психологи консультируются по этим вопросам со своими коллегами и другими значимыми лицами, а также информируют их о принципах, отраженных в Этическом кодексе</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56419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lvl="0"/>
            <a:r>
              <a:rPr lang="ru-RU" sz="2400" b="1" dirty="0">
                <a:latin typeface="Times New Roman" pitchFamily="18" charset="0"/>
                <a:cs typeface="Times New Roman" pitchFamily="18" charset="0"/>
              </a:rPr>
              <a:t>Принцип честности включает</a:t>
            </a:r>
            <a:r>
              <a:rPr lang="ru-RU" sz="2400" dirty="0">
                <a:latin typeface="Times New Roman" pitchFamily="18" charset="0"/>
                <a:cs typeface="Times New Roman" pitchFamily="18" charset="0"/>
              </a:rPr>
              <a:t>: </a:t>
            </a:r>
            <a:br>
              <a:rPr lang="ru-RU" sz="2400" dirty="0">
                <a:latin typeface="Times New Roman" pitchFamily="18" charset="0"/>
                <a:cs typeface="Times New Roman" pitchFamily="18" charset="0"/>
              </a:rPr>
            </a:br>
            <a:r>
              <a:rPr lang="ru-RU" sz="2400" i="1" dirty="0">
                <a:latin typeface="Times New Roman" pitchFamily="18" charset="0"/>
                <a:cs typeface="Times New Roman" pitchFamily="18" charset="0"/>
              </a:rPr>
              <a:t>Осознание границ личных и профессиональных возможностей</a:t>
            </a:r>
            <a:r>
              <a:rPr lang="ru-RU" sz="2400" dirty="0">
                <a:latin typeface="Times New Roman" pitchFamily="18" charset="0"/>
                <a:cs typeface="Times New Roman" pitchFamily="18" charset="0"/>
              </a:rPr>
              <a:t>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Психолог должен осознавать ограниченность как своих возможностей, так и возможностей своей профессии. Это условие установления диалога между профессионалами различных специальностей.  </a:t>
            </a:r>
            <a:br>
              <a:rPr lang="ru-RU" sz="2400" dirty="0">
                <a:latin typeface="Times New Roman" pitchFamily="18" charset="0"/>
                <a:cs typeface="Times New Roman" pitchFamily="18" charset="0"/>
              </a:rPr>
            </a:br>
            <a:r>
              <a:rPr lang="ru-RU" sz="2400" i="1" dirty="0">
                <a:latin typeface="Times New Roman" pitchFamily="18" charset="0"/>
                <a:cs typeface="Times New Roman" pitchFamily="18" charset="0"/>
              </a:rPr>
              <a:t>Честность</a:t>
            </a:r>
            <a:r>
              <a:rPr lang="ru-RU" sz="2400" dirty="0">
                <a:latin typeface="Times New Roman" pitchFamily="18" charset="0"/>
                <a:cs typeface="Times New Roman" pitchFamily="18" charset="0"/>
              </a:rPr>
              <a:t> </a:t>
            </a:r>
            <a:br>
              <a:rPr lang="ru-RU" sz="2400" dirty="0">
                <a:latin typeface="Times New Roman" pitchFamily="18" charset="0"/>
                <a:cs typeface="Times New Roman" pitchFamily="18" charset="0"/>
              </a:rPr>
            </a:br>
            <a:r>
              <a:rPr lang="ru-RU" sz="2400" u="sng" dirty="0" smtClean="0">
                <a:latin typeface="Times New Roman" pitchFamily="18" charset="0"/>
                <a:cs typeface="Times New Roman" pitchFamily="18" charset="0"/>
              </a:rPr>
              <a:t>При </a:t>
            </a:r>
            <a:r>
              <a:rPr lang="ru-RU" sz="2400" u="sng" dirty="0">
                <a:latin typeface="Times New Roman" pitchFamily="18" charset="0"/>
                <a:cs typeface="Times New Roman" pitchFamily="18" charset="0"/>
              </a:rPr>
              <a:t>приеме на работу Психолог должен поставить своего работодателя в известность о том, что:</a:t>
            </a:r>
            <a:br>
              <a:rPr lang="ru-RU" sz="2400" u="sng" dirty="0">
                <a:latin typeface="Times New Roman" pitchFamily="18" charset="0"/>
                <a:cs typeface="Times New Roman" pitchFamily="18" charset="0"/>
              </a:rPr>
            </a:br>
            <a:r>
              <a:rPr lang="ru-RU" sz="2400" dirty="0">
                <a:latin typeface="Times New Roman" pitchFamily="18" charset="0"/>
                <a:cs typeface="Times New Roman" pitchFamily="18" charset="0"/>
              </a:rPr>
              <a:t>– в пределах своей компетенции он будет действовать независимо;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он обязан соблюдать принцип конфиденциальности: этого требует закон;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профессиональное руководство его работой может осуществлять только психолог;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для него невозможно выполнение непрофессиональных требований или требований, нарушающих данный Этический кодекс</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59620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lvl="1"/>
            <a:r>
              <a:rPr lang="ru-RU" b="1" i="1" dirty="0">
                <a:latin typeface="Times New Roman" pitchFamily="18" charset="0"/>
                <a:cs typeface="Times New Roman" pitchFamily="18" charset="0"/>
              </a:rPr>
              <a:t>Прямота и открытость</a:t>
            </a:r>
            <a:r>
              <a:rPr lang="ru-RU" b="1" dirty="0">
                <a:latin typeface="Times New Roman" pitchFamily="18" charset="0"/>
                <a:cs typeface="Times New Roman" pitchFamily="18" charset="0"/>
              </a:rPr>
              <a:t>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dirty="0">
                <a:latin typeface="Times New Roman" pitchFamily="18" charset="0"/>
                <a:cs typeface="Times New Roman" pitchFamily="18" charset="0"/>
              </a:rPr>
              <a:t>Психолог должен нести ответственность за предоставляемую им информацию и избегать ее искажения в исследовательской и практической работе.</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dirty="0">
                <a:latin typeface="Times New Roman" pitchFamily="18" charset="0"/>
                <a:cs typeface="Times New Roman" pitchFamily="18" charset="0"/>
              </a:rPr>
              <a:t>Психолог формулирует результаты исследования в терминах и понятиях, принятых в психологической науке, подтверждая свои выводы предъявлением первичных материалов исследования, их математико-статистической обработкой и положительным заключением компетентных коллег. При решении любых психологических задач проводится исследование, всегда опирающееся на предварительный анализ литературных данных по поставленному вопросу.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dirty="0">
                <a:latin typeface="Times New Roman" pitchFamily="18" charset="0"/>
                <a:cs typeface="Times New Roman" pitchFamily="18" charset="0"/>
              </a:rPr>
              <a:t>В случае возникновения искажения информации психолог должен проинформировать об этом участников взаимодействия и заново установить степень доверия.</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b="1" i="1" dirty="0">
                <a:latin typeface="Times New Roman" pitchFamily="18" charset="0"/>
                <a:cs typeface="Times New Roman" pitchFamily="18" charset="0"/>
              </a:rPr>
              <a:t>Избегание конфликта интересов</a:t>
            </a:r>
            <a:r>
              <a:rPr lang="ru-RU" b="1" dirty="0">
                <a:latin typeface="Times New Roman" pitchFamily="18" charset="0"/>
                <a:cs typeface="Times New Roman" pitchFamily="18" charset="0"/>
              </a:rPr>
              <a:t>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dirty="0">
                <a:latin typeface="Times New Roman" pitchFamily="18" charset="0"/>
                <a:cs typeface="Times New Roman" pitchFamily="18" charset="0"/>
              </a:rPr>
              <a:t>Психолог должен осознавать проблемы, которые могут возникнуть в результате двойственных отношений. Психолог должен стараться избегать отношений, которые приводят к конфликтам интересов или эксплуатации отношений с Клиентом в личных интересах.</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dirty="0">
                <a:latin typeface="Times New Roman" pitchFamily="18" charset="0"/>
                <a:cs typeface="Times New Roman" pitchFamily="18" charset="0"/>
              </a:rPr>
              <a:t>Психолог не должен использовать профессиональные отношения в личных, религиозных, политических или идеологических интересах.</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dirty="0">
                <a:latin typeface="Times New Roman" pitchFamily="18" charset="0"/>
                <a:cs typeface="Times New Roman" pitchFamily="18" charset="0"/>
              </a:rPr>
              <a:t>Психолог должен осознавать, что конфликт интересов может возникнуть после формального прекращения отношений Психолога с Клиентом. Психолог в этом случае также несет профессиональную ответственность.</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dirty="0">
                <a:latin typeface="Times New Roman" pitchFamily="18" charset="0"/>
                <a:cs typeface="Times New Roman" pitchFamily="18" charset="0"/>
              </a:rPr>
              <a:t>Психолог не должен вступать в какие бы то ни было личные отношения со своими Клиентами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738954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564904"/>
            <a:ext cx="8229600" cy="1143000"/>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4106978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dirty="0" smtClean="0"/>
              <a:t>Кейс:</a:t>
            </a:r>
            <a:br>
              <a:rPr lang="ru-RU" dirty="0" smtClean="0"/>
            </a:br>
            <a:r>
              <a:rPr lang="ru-RU" sz="3100" dirty="0" smtClean="0">
                <a:latin typeface="Times New Roman" pitchFamily="18" charset="0"/>
                <a:cs typeface="Times New Roman" pitchFamily="18" charset="0"/>
              </a:rPr>
              <a:t>Вася Иванов, 9 лет, 3 класс. Обучается по общеобразовательной программе. На уроке не сидит на месте, вертится, двигается. Ему трудно со сверстниками, резко реагирует на любой отказ, периодически конфликтует с одноклассниками, вступает в драки. У учителя складывается впечатление, что ребенок его не слышит, издевается над педагогом, не хочет подчиняться требованиям взрослых. При этом, Вася не успевает по предметам русский, литературное чтение, английский язык, стоит вопрос о необходимости прохождения ПМПК. Мама болезненно реагирует на замечания учителя, считает, что классный руководитель предвзято относится к ребенку, не учитывает индивидуальных особенностей Васи, </a:t>
            </a:r>
            <a:r>
              <a:rPr lang="ru-RU" sz="3100" dirty="0">
                <a:latin typeface="Times New Roman" pitchFamily="18" charset="0"/>
                <a:cs typeface="Times New Roman" pitchFamily="18" charset="0"/>
              </a:rPr>
              <a:t>п</a:t>
            </a:r>
            <a:r>
              <a:rPr lang="ru-RU" sz="3100" dirty="0" smtClean="0">
                <a:latin typeface="Times New Roman" pitchFamily="18" charset="0"/>
                <a:cs typeface="Times New Roman" pitchFamily="18" charset="0"/>
              </a:rPr>
              <a:t>оставленного неврологом диагноза «</a:t>
            </a:r>
            <a:r>
              <a:rPr lang="ru-RU" sz="3100" dirty="0" err="1" smtClean="0">
                <a:latin typeface="Times New Roman" pitchFamily="18" charset="0"/>
                <a:cs typeface="Times New Roman" pitchFamily="18" charset="0"/>
              </a:rPr>
              <a:t>гиперактивность</a:t>
            </a:r>
            <a:r>
              <a:rPr lang="ru-RU" sz="3100" dirty="0" smtClean="0">
                <a:latin typeface="Times New Roman" pitchFamily="18" charset="0"/>
                <a:cs typeface="Times New Roman" pitchFamily="18" charset="0"/>
              </a:rPr>
              <a:t>».</a:t>
            </a:r>
            <a:endParaRPr lang="ru-RU" sz="3100" dirty="0">
              <a:latin typeface="Times New Roman" pitchFamily="18" charset="0"/>
              <a:cs typeface="Times New Roman" pitchFamily="18" charset="0"/>
            </a:endParaRPr>
          </a:p>
        </p:txBody>
      </p:sp>
    </p:spTree>
    <p:extLst>
      <p:ext uri="{BB962C8B-B14F-4D97-AF65-F5344CB8AC3E}">
        <p14:creationId xmlns:p14="http://schemas.microsoft.com/office/powerpoint/2010/main" val="252482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88552" cy="6858000"/>
          </a:xfrm>
        </p:spPr>
        <p:txBody>
          <a:bodyPr>
            <a:normAutofit fontScale="90000"/>
          </a:bodyPr>
          <a:lstStyle/>
          <a:p>
            <a:r>
              <a:rPr lang="ru-RU" b="1" dirty="0">
                <a:latin typeface="Times New Roman" pitchFamily="18" charset="0"/>
                <a:cs typeface="Times New Roman" pitchFamily="18" charset="0"/>
              </a:rPr>
              <a:t>Этический кодекс психолога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3100" dirty="0">
                <a:latin typeface="Times New Roman" pitchFamily="18" charset="0"/>
                <a:cs typeface="Times New Roman" pitchFamily="18" charset="0"/>
              </a:rPr>
              <a:t>Этический кодекс психолога Российского психологического общества составлен в соответствии с Конституцией Российской Федерации, Федеральным законом Российской Федерации № 152-ФЗ от 27 июля 2006 года «О персональных данных», Уставом Российского психологического общества, Всеобщей декларацией прав человека, Хельсинкской декларацией Всемирной медицинской ассоциации «Этические принципы проведения медицинских исследований с участием людей в качестве субъектов исследования», международной Универсальной декларацией этических принципов для психологов, Этическим </a:t>
            </a:r>
            <a:r>
              <a:rPr lang="ru-RU" sz="3100" dirty="0" err="1">
                <a:latin typeface="Times New Roman" pitchFamily="18" charset="0"/>
                <a:cs typeface="Times New Roman" pitchFamily="18" charset="0"/>
              </a:rPr>
              <a:t>метакодексом</a:t>
            </a:r>
            <a:r>
              <a:rPr lang="ru-RU" sz="3100" dirty="0">
                <a:latin typeface="Times New Roman" pitchFamily="18" charset="0"/>
                <a:cs typeface="Times New Roman" pitchFamily="18" charset="0"/>
              </a:rPr>
              <a:t> Европейской федерации психологических ассоциаций</a:t>
            </a:r>
            <a:r>
              <a:rPr lang="ru-RU" sz="3100" i="1" dirty="0">
                <a:latin typeface="Times New Roman" pitchFamily="18" charset="0"/>
                <a:cs typeface="Times New Roman" pitchFamily="18" charset="0"/>
              </a:rPr>
              <a:t>. </a:t>
            </a:r>
            <a:endParaRPr lang="ru-RU"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lvl="2"/>
            <a:r>
              <a:rPr lang="ru-RU" sz="6600" b="1" dirty="0">
                <a:latin typeface="Times New Roman" pitchFamily="18" charset="0"/>
                <a:cs typeface="Times New Roman" pitchFamily="18" charset="0"/>
              </a:rPr>
              <a:t>Принцип уважения</a:t>
            </a:r>
            <a:r>
              <a:rPr lang="ru-RU" sz="6600" dirty="0">
                <a:latin typeface="Times New Roman" pitchFamily="18" charset="0"/>
                <a:cs typeface="Times New Roman" pitchFamily="18" charset="0"/>
              </a:rPr>
              <a:t/>
            </a:r>
            <a:br>
              <a:rPr lang="ru-RU" sz="6600" dirty="0">
                <a:latin typeface="Times New Roman" pitchFamily="18" charset="0"/>
                <a:cs typeface="Times New Roman" pitchFamily="18" charset="0"/>
              </a:rPr>
            </a:br>
            <a:r>
              <a:rPr lang="ru-RU" sz="2700" dirty="0">
                <a:latin typeface="Times New Roman" pitchFamily="18" charset="0"/>
                <a:cs typeface="Times New Roman" pitchFamily="18" charset="0"/>
              </a:rPr>
              <a:t>Психолог исходит из уважения личного достоинства, прав и свобод человека, провозглашенных и гарантированных Конституцией Российской Федерации и международными документами о правах человека.</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sym typeface="Symbol"/>
              </a:rPr>
              <a:t></a:t>
            </a:r>
            <a:r>
              <a:rPr lang="ru-RU" sz="2700" dirty="0">
                <a:latin typeface="Times New Roman" pitchFamily="18" charset="0"/>
                <a:cs typeface="Times New Roman" pitchFamily="18" charset="0"/>
              </a:rPr>
              <a:t> Психолог </a:t>
            </a:r>
            <a:r>
              <a:rPr lang="ru-RU" sz="2700" u="sng" dirty="0">
                <a:latin typeface="Times New Roman" pitchFamily="18" charset="0"/>
                <a:cs typeface="Times New Roman" pitchFamily="18" charset="0"/>
              </a:rPr>
              <a:t>с равным уважением </a:t>
            </a:r>
            <a:r>
              <a:rPr lang="ru-RU" sz="2700" dirty="0">
                <a:latin typeface="Times New Roman" pitchFamily="18" charset="0"/>
                <a:cs typeface="Times New Roman" pitchFamily="18" charset="0"/>
              </a:rPr>
              <a:t>относится к людям вне зависимости от их возраста, </a:t>
            </a:r>
            <a:r>
              <a:rPr lang="ru-RU" sz="2700" dirty="0" smtClean="0">
                <a:latin typeface="Times New Roman" pitchFamily="18" charset="0"/>
                <a:cs typeface="Times New Roman" pitchFamily="18" charset="0"/>
              </a:rPr>
              <a:t>пола </a:t>
            </a:r>
            <a:r>
              <a:rPr lang="ru-RU" sz="2700" dirty="0" smtClean="0">
                <a:latin typeface="Times New Roman" pitchFamily="18" charset="0"/>
                <a:cs typeface="Times New Roman" pitchFamily="18" charset="0"/>
              </a:rPr>
              <a:t>и т.д</a:t>
            </a:r>
            <a:r>
              <a:rPr lang="ru-RU" sz="2700" dirty="0" smtClean="0">
                <a:latin typeface="Times New Roman" pitchFamily="18" charset="0"/>
                <a:cs typeface="Times New Roman" pitchFamily="18" charset="0"/>
              </a:rPr>
              <a:t>.</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sym typeface="Symbol"/>
              </a:rPr>
              <a:t> </a:t>
            </a:r>
            <a:r>
              <a:rPr lang="ru-RU" sz="2700" dirty="0">
                <a:latin typeface="Times New Roman" pitchFamily="18" charset="0"/>
                <a:cs typeface="Times New Roman" pitchFamily="18" charset="0"/>
              </a:rPr>
              <a:t> </a:t>
            </a:r>
            <a:r>
              <a:rPr lang="ru-RU" sz="2700" u="sng" dirty="0">
                <a:latin typeface="Times New Roman" pitchFamily="18" charset="0"/>
                <a:cs typeface="Times New Roman" pitchFamily="18" charset="0"/>
              </a:rPr>
              <a:t>Беспристрастность</a:t>
            </a:r>
            <a:r>
              <a:rPr lang="ru-RU" sz="2700" dirty="0">
                <a:latin typeface="Times New Roman" pitchFamily="18" charset="0"/>
                <a:cs typeface="Times New Roman" pitchFamily="18" charset="0"/>
              </a:rPr>
              <a:t> Психолога не допускает предвзятого отношения к Клиенту. Все действия Психолога относительно Клиента должны основываться на данных, полученных научными методами. Субъективное впечатление, которое возникает у Психолога при общении с Клиентом, а также социальное положение Клиента не должны оказывать никакого влияния на выводы и действия Психолога.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sym typeface="Symbol"/>
              </a:rPr>
              <a:t> </a:t>
            </a:r>
            <a:r>
              <a:rPr lang="ru-RU" sz="2700" dirty="0" smtClean="0">
                <a:latin typeface="Times New Roman" pitchFamily="18" charset="0"/>
                <a:cs typeface="Times New Roman" pitchFamily="18" charset="0"/>
              </a:rPr>
              <a:t>Психологу </a:t>
            </a:r>
            <a:r>
              <a:rPr lang="ru-RU" sz="2700" dirty="0">
                <a:latin typeface="Times New Roman" pitchFamily="18" charset="0"/>
                <a:cs typeface="Times New Roman" pitchFamily="18" charset="0"/>
              </a:rPr>
              <a:t>следует так организовать свою работу, чтобы ни ее процесс, ни ее результаты не наносили вреда здоровью и социальному положению Клиента и связанных с ним лиц.</a:t>
            </a:r>
            <a:r>
              <a:rPr lang="ru-RU" sz="2700" dirty="0"/>
              <a:t/>
            </a:r>
            <a:br>
              <a:rPr lang="ru-RU" sz="2700" dirty="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13376"/>
          </a:xfrm>
        </p:spPr>
        <p:txBody>
          <a:bodyPr/>
          <a:lstStyle/>
          <a:p>
            <a:pPr lvl="1"/>
            <a:r>
              <a:rPr lang="ru-RU" sz="3200" b="1" dirty="0">
                <a:latin typeface="Times New Roman" pitchFamily="18" charset="0"/>
                <a:cs typeface="Times New Roman" pitchFamily="18" charset="0"/>
              </a:rPr>
              <a:t>Конфиденциальность</a:t>
            </a:r>
            <a:r>
              <a:rPr lang="ru-RU" sz="2800" b="1" dirty="0">
                <a:latin typeface="Times New Roman" pitchFamily="18" charset="0"/>
                <a:cs typeface="Times New Roman" pitchFamily="18" charset="0"/>
              </a:rPr>
              <a:t>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2000" dirty="0">
                <a:latin typeface="Times New Roman" pitchFamily="18" charset="0"/>
                <a:cs typeface="Times New Roman" pitchFamily="18" charset="0"/>
              </a:rPr>
              <a:t>Информация, полученная Психологом в процессе работы с Клиентом на основе доверительных отношений, не подлежит намеренному или случайному разглашению вне согласованных условий.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Результаты исследования должны быть представлены таким образом, чтобы они не могли скомпрометировать Клиента, </a:t>
            </a:r>
            <a:r>
              <a:rPr lang="ru-RU" sz="2000" dirty="0" smtClean="0">
                <a:latin typeface="Times New Roman" pitchFamily="18" charset="0"/>
                <a:cs typeface="Times New Roman" pitchFamily="18" charset="0"/>
              </a:rPr>
              <a:t>Психолога.</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Психодиагностические данные студентов, полученные при их обучении, должны рассматриваться конфиденциально. Сведения о Клиентах также должны рассматриваться конфиденциально.</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Демонстрируя конкретные случаи своей работы, Психолог должен обеспечить защиту достоинства и благополучия Клиента.</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Психолог не должен отыскивать о Клиенте информацию, которая выходит за рамки профессиональных задач Психолога.</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Клиент имеет право на консультацию Психолога или работу с ним без присутствия третьих лиц.</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Неконтролируемое хранение данных, полученных при исследованиях, может нанести вред Клиенту, Психологу и обществу в целом. Порядок обращения с полученными в исследованиях данными и порядок их хранения должны быть жестко регламентированы.</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lvl="1"/>
            <a:r>
              <a:rPr lang="ru-RU" sz="2400" b="1" dirty="0">
                <a:latin typeface="Times New Roman" pitchFamily="18" charset="0"/>
                <a:cs typeface="Times New Roman" pitchFamily="18" charset="0"/>
              </a:rPr>
              <a:t>Осведомленность и добровольное согласие Клиента </a:t>
            </a:r>
            <a:br>
              <a:rPr lang="ru-RU" sz="2400" b="1" dirty="0">
                <a:latin typeface="Times New Roman" pitchFamily="18" charset="0"/>
                <a:cs typeface="Times New Roman" pitchFamily="18" charset="0"/>
              </a:rPr>
            </a:br>
            <a:r>
              <a:rPr lang="ru-RU" sz="2200" dirty="0">
                <a:latin typeface="Times New Roman" pitchFamily="18" charset="0"/>
                <a:cs typeface="Times New Roman" pitchFamily="18" charset="0"/>
              </a:rPr>
              <a:t>Клиент должен быть извещен о цели работы, о применяемых методах и способах использования полученной информации. Работа с Клиентом допускается только после того, как Клиент дал информированное согласие в ней участвовать. В случае, если Клиент не в состоянии сам принимать решение о своем участии в работе, такое решение должно быть принято его законными представителями. </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Участие </a:t>
            </a:r>
            <a:r>
              <a:rPr lang="ru-RU" sz="2200" dirty="0">
                <a:latin typeface="Times New Roman" pitchFamily="18" charset="0"/>
                <a:cs typeface="Times New Roman" pitchFamily="18" charset="0"/>
              </a:rPr>
              <a:t>в психологических экспериментах и исследованиях должно быть добровольным. Клиент должен быть проинформирован в понятной для него форме о целях, особенностях исследования и возможном риске, дискомфорте или нежелательных последствиях, чтобы он мог самостоятельно принять решение о сотрудничестве с Психологом. Психолог обязан предварительно удостовериться в том, что достоинство и личность Клиента не пострадают. Психолог должен принять все необходимые предосторожности для обеспечения безопасности и благополучия Клиента и сведения к минимуму возможности непредвиденного риска. </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тех случаях, когда это возможно, и при условии, что сообщаемая информация не нанесет вреда Клиенту, все разъяснения должны быть сделаны после окончания эксперимента.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178698"/>
          </a:xfrm>
        </p:spPr>
        <p:txBody>
          <a:bodyPr>
            <a:noAutofit/>
          </a:bodyPr>
          <a:lstStyle/>
          <a:p>
            <a:pPr lvl="1"/>
            <a:r>
              <a:rPr lang="ru-RU" sz="2800" b="1" dirty="0">
                <a:latin typeface="Times New Roman" pitchFamily="18" charset="0"/>
                <a:cs typeface="Times New Roman" pitchFamily="18" charset="0"/>
              </a:rPr>
              <a:t>Самоопределение Клиента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Психолог признает право Клиента на сохранение максимальной автономии и самоопределения, включая общее право вступать в профессиональные отношения с психологом и прекращать их.</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Клиентом может быть любой человек в случае своей несомненной дееспособности по возрасту, состоянию здоровья, умственному развитию, физической независимости. В случае недостаточной дееспособности человека решение о его сотрудничестве с Психологом принимает лицо, представляющее интересы этого человека по закону.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Психолог не должен препятствовать желанию Клиента привлечь для консультации другого психолога (в тех случаях, когда к этому нет юридических противопоказаний).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lvl="0"/>
            <a:r>
              <a:rPr lang="ru-RU" sz="2400" b="1" dirty="0"/>
              <a:t>Принцип компетентности</a:t>
            </a:r>
            <a:r>
              <a:rPr lang="ru-RU" sz="2400" dirty="0"/>
              <a:t/>
            </a:r>
            <a:br>
              <a:rPr lang="ru-RU" sz="2400" dirty="0"/>
            </a:br>
            <a:r>
              <a:rPr lang="ru-RU" sz="2400" dirty="0"/>
              <a:t>Психолог должен стремиться обеспечивать и поддерживать высокий уровень компетентности в своей работе, а также признавать границы своей компетентности и своего опыта. Психолог должен предоставлять только те услуги и использовать только те методы, которым обучался и в которых имеет опыт.</a:t>
            </a:r>
            <a:br>
              <a:rPr lang="ru-RU" sz="2400" dirty="0"/>
            </a:br>
            <a:r>
              <a:rPr lang="ru-RU" sz="2400" b="1" dirty="0"/>
              <a:t>Принцип компетентности включает</a:t>
            </a:r>
            <a:r>
              <a:rPr lang="ru-RU" sz="2400" dirty="0"/>
              <a:t>:</a:t>
            </a:r>
            <a:r>
              <a:rPr lang="ru-RU" sz="2400" b="1" dirty="0"/>
              <a:t> </a:t>
            </a:r>
            <a:r>
              <a:rPr lang="ru-RU" sz="2400" dirty="0"/>
              <a:t/>
            </a:r>
            <a:br>
              <a:rPr lang="ru-RU" sz="2400" dirty="0"/>
            </a:br>
            <a:r>
              <a:rPr lang="ru-RU" sz="2400" i="1" dirty="0"/>
              <a:t>Знание профессиональной этики</a:t>
            </a:r>
            <a:r>
              <a:rPr lang="ru-RU" sz="2400" dirty="0"/>
              <a:t> </a:t>
            </a:r>
            <a:br>
              <a:rPr lang="ru-RU" sz="2400" dirty="0"/>
            </a:br>
            <a:r>
              <a:rPr lang="ru-RU" sz="2400" dirty="0"/>
              <a:t>Психолог должен обладать исчерпывающими знаниями в области профессиональной этики и обязан знать положения настоящего Этического кодекса. В своей работе Психолог должен руководствоваться этическими принципами.</a:t>
            </a:r>
            <a:br>
              <a:rPr lang="ru-RU" sz="2400" dirty="0"/>
            </a:br>
            <a:r>
              <a:rPr lang="ru-RU" sz="2400" dirty="0" smtClean="0"/>
              <a:t>В </a:t>
            </a:r>
            <a:r>
              <a:rPr lang="ru-RU" sz="2400" dirty="0"/>
              <a:t>своих рабочих контактах с представителями других профессий Психолог должен проявлять лояльность, терпимость и готовность помочь.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lvl="1"/>
            <a:r>
              <a:rPr lang="ru-RU" sz="2800" b="1" smtClean="0">
                <a:latin typeface="Times New Roman" pitchFamily="18" charset="0"/>
                <a:cs typeface="Times New Roman" pitchFamily="18" charset="0"/>
              </a:rPr>
              <a:t>Ограничения применяемых средств </a:t>
            </a:r>
            <a:r>
              <a:rPr lang="ru-RU" sz="2000" smtClean="0">
                <a:latin typeface="Times New Roman" pitchFamily="18" charset="0"/>
                <a:cs typeface="Times New Roman" pitchFamily="18" charset="0"/>
              </a:rPr>
              <a:t/>
            </a:r>
            <a:br>
              <a:rPr lang="ru-RU" sz="2000" smtClean="0">
                <a:latin typeface="Times New Roman" pitchFamily="18" charset="0"/>
                <a:cs typeface="Times New Roman" pitchFamily="18" charset="0"/>
              </a:rPr>
            </a:br>
            <a:r>
              <a:rPr lang="ru-RU" sz="2200" smtClean="0">
                <a:latin typeface="Times New Roman" pitchFamily="18" charset="0"/>
                <a:cs typeface="Times New Roman" pitchFamily="18" charset="0"/>
              </a:rPr>
              <a:t>Психолог может применять методики, которые адекватны целям проводимого исследования, возрасту, полу, образованию, состоянию Клиента, условиям эксперимента. Психодиагностические методики, кроме этого, обязательно должны быть стандартизованными, нормализованными, надежными, валидными и адаптированными к контингенту испытуемых. </a:t>
            </a:r>
            <a:br>
              <a:rPr lang="ru-RU" sz="2200" smtClean="0">
                <a:latin typeface="Times New Roman" pitchFamily="18" charset="0"/>
                <a:cs typeface="Times New Roman" pitchFamily="18" charset="0"/>
              </a:rPr>
            </a:br>
            <a:r>
              <a:rPr lang="ru-RU" sz="2200" smtClean="0">
                <a:latin typeface="Times New Roman" pitchFamily="18" charset="0"/>
                <a:cs typeface="Times New Roman" pitchFamily="18" charset="0"/>
              </a:rPr>
              <a:t>Психолог должен применять методы обработки и интерпретации данных, получившие научное признание. Выбор методов не должен определяться научными пристрастиями Психолога, его общественными увлечениями, личными симпатиями к Клиентам определенного типа, социального положения или профессиональной деятельности.</a:t>
            </a:r>
            <a:br>
              <a:rPr lang="ru-RU" sz="2200" smtClean="0">
                <a:latin typeface="Times New Roman" pitchFamily="18" charset="0"/>
                <a:cs typeface="Times New Roman" pitchFamily="18" charset="0"/>
              </a:rPr>
            </a:br>
            <a:r>
              <a:rPr lang="ru-RU" sz="2200" smtClean="0">
                <a:latin typeface="Times New Roman" pitchFamily="18" charset="0"/>
                <a:cs typeface="Times New Roman" pitchFamily="18" charset="0"/>
              </a:rPr>
              <a:t>Психологу запрещается представлять в результатах исследования намеренно искаженные первичные данные, заведомо ложную и некорректную информацию. В случае обнаружения Психологом существенной ошибки в своем исследовании после того, как исследование было опубликовано, он должен предпринять все возможные действия по исправлению ошибки и дальнейшему опубликованию исправлений. </a:t>
            </a:r>
            <a:r>
              <a:rPr lang="ru-RU" sz="2200" smtClean="0"/>
              <a:t/>
            </a:r>
            <a:br>
              <a:rPr lang="ru-RU" sz="2200" smtClean="0"/>
            </a:br>
            <a:endParaRPr lang="ru-RU"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1377</TotalTime>
  <Words>36</Words>
  <Application>Microsoft Office PowerPoint</Application>
  <PresentationFormat>Экран (4:3)</PresentationFormat>
  <Paragraphs>14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Кейс: Вася Иванов, 9 лет, 3 класс. Обучается по общеобразовательной программе. На уроке не сидит на месте, вертится, двигается. Ему трудно со сверстниками, резко реагирует на любой отказ, периодически конфликтует с одноклассниками, вступает в драки. У учителя складывается впечатление, что ребенок его не слышит, издевается над педагогом, не хочет подчиняться требованиям взрослых. При этом, Вася не успевает по предметам русский, литературное чтение, английский язык, стоит вопрос о необходимости прохождения ПМПК. Мама болезненно реагирует на замечания учителя, считает, что классный руководитель предвзято относится к ребенку, не учитывает индивидуальных особенностей Васи, поставленного неврологом диагноза «гиперактивность».</vt:lpstr>
      <vt:lpstr>Этический кодекс психолога Этический кодекс психолога Российского психологического общества составлен в соответствии с Конституцией Российской Федерации, Федеральным законом Российской Федерации № 152-ФЗ от 27 июля 2006 года «О персональных данных», Уставом Российского психологического общества, Всеобщей декларацией прав человека, Хельсинкской декларацией Всемирной медицинской ассоциации «Этические принципы проведения медицинских исследований с участием людей в качестве субъектов исследования», международной Универсальной декларацией этических принципов для психологов, Этическим метакодексом Европейской федерации психологических ассоциаций. </vt:lpstr>
      <vt:lpstr>Принцип уважения Психолог исходит из уважения личного достоинства, прав и свобод человека, провозглашенных и гарантированных Конституцией Российской Федерации и международными документами о правах человека.  Психолог с равным уважением относится к людям вне зависимости от их возраста, пола и т.д.   Беспристрастность Психолога не допускает предвзятого отношения к Клиенту. Все действия Психолога относительно Клиента должны основываться на данных, полученных научными методами. Субъективное впечатление, которое возникает у Психолога при общении с Клиентом, а также социальное положение Клиента не должны оказывать никакого влияния на выводы и действия Психолога.   Психологу следует так организовать свою работу, чтобы ни ее процесс, ни ее результаты не наносили вреда здоровью и социальному положению Клиента и связанных с ним лиц.  </vt:lpstr>
      <vt:lpstr>Конфиденциальность  Информация, полученная Психологом в процессе работы с Клиентом на основе доверительных отношений, не подлежит намеренному или случайному разглашению вне согласованных условий.  Результаты исследования должны быть представлены таким образом, чтобы они не могли скомпрометировать Клиента, Психолога. Психодиагностические данные студентов, полученные при их обучении, должны рассматриваться конфиденциально. Сведения о Клиентах также должны рассматриваться конфиденциально. Демонстрируя конкретные случаи своей работы, Психолог должен обеспечить защиту достоинства и благополучия Клиента. Психолог не должен отыскивать о Клиенте информацию, которая выходит за рамки профессиональных задач Психолога. Клиент имеет право на консультацию Психолога или работу с ним без присутствия третьих лиц. Неконтролируемое хранение данных, полученных при исследованиях, может нанести вред Клиенту, Психологу и обществу в целом. Порядок обращения с полученными в исследованиях данными и порядок их хранения должны быть жестко регламентированы. </vt:lpstr>
      <vt:lpstr>Осведомленность и добровольное согласие Клиента  Клиент должен быть извещен о цели работы, о применяемых методах и способах использования полученной информации. Работа с Клиентом допускается только после того, как Клиент дал информированное согласие в ней участвовать. В случае, если Клиент не в состоянии сам принимать решение о своем участии в работе, такое решение должно быть принято его законными представителями.  Участие в психологических экспериментах и исследованиях должно быть добровольным. Клиент должен быть проинформирован в понятной для него форме о целях, особенностях исследования и возможном риске, дискомфорте или нежелательных последствиях, чтобы он мог самостоятельно принять решение о сотрудничестве с Психологом. Психолог обязан предварительно удостовериться в том, что достоинство и личность Клиента не пострадают. Психолог должен принять все необходимые предосторожности для обеспечения безопасности и благополучия Клиента и сведения к минимуму возможности непредвиденного риска.  В тех случаях, когда это возможно, и при условии, что сообщаемая информация не нанесет вреда Клиенту, все разъяснения должны быть сделаны после окончания эксперимента.</vt:lpstr>
      <vt:lpstr>Самоопределение Клиента  Психолог признает право Клиента на сохранение максимальной автономии и самоопределения, включая общее право вступать в профессиональные отношения с психологом и прекращать их. Клиентом может быть любой человек в случае своей несомненной дееспособности по возрасту, состоянию здоровья, умственному развитию, физической независимости. В случае недостаточной дееспособности человека решение о его сотрудничестве с Психологом принимает лицо, представляющее интересы этого человека по закону.  Психолог не должен препятствовать желанию Клиента привлечь для консультации другого психолога (в тех случаях, когда к этому нет юридических противопоказаний). </vt:lpstr>
      <vt:lpstr>Принцип компетентности Психолог должен стремиться обеспечивать и поддерживать высокий уровень компетентности в своей работе, а также признавать границы своей компетентности и своего опыта. Психолог должен предоставлять только те услуги и использовать только те методы, которым обучался и в которых имеет опыт. Принцип компетентности включает:  Знание профессиональной этики  Психолог должен обладать исчерпывающими знаниями в области профессиональной этики и обязан знать положения настоящего Этического кодекса. В своей работе Психолог должен руководствоваться этическими принципами. В своих рабочих контактах с представителями других профессий Психолог должен проявлять лояльность, терпимость и готовность помочь. </vt:lpstr>
      <vt:lpstr>Ограничения применяемых средств  Психолог может применять методики, которые адекватны целям проводимого исследования, возрасту, полу, образованию, состоянию Клиента, условиям эксперимента. Психодиагностические методики, кроме этого, обязательно должны быть стандартизованными, нормализованными, надежными, валидными и адаптированными к контингенту испытуемых.  Психолог должен применять методы обработки и интерпретации данных, получившие научное признание. Выбор методов не должен определяться научными пристрастиями Психолога, его общественными увлечениями, личными симпатиями к Клиентам определенного типа, социального положения или профессиональной деятельности. Психологу запрещается представлять в результатах исследования намеренно искаженные первичные данные, заведомо ложную и некорректную информацию. В случае обнаружения Психологом существенной ошибки в своем исследовании после того, как исследование было опубликовано, он должен предпринять все возможные действия по исправлению ошибки и дальнейшему опубликованию исправлений.  </vt:lpstr>
      <vt:lpstr>Принцип ответственности Психолог должен стремиться избегать причинения вреда, должен нести ответственность за свои действия, а также гарантировать, насколько это возможно, что его услуги не являются злоупотреблением. Основная ответственность  Психолог должен осознавать специфику взаимодействия с Клиентом и вытекающую из этого ответственность.  Если Психолог приходит к заключению, что его действия не приведут к улучшению состояния Клиента или представляют риск для Клиента, он должен прекратить вмешательство. Ненанесение вреда  Психолог применяет только такие методики исследования или вмешательства, которые не являются опасными для здоровья, состояния Клиента, не представляют Клиента в результатах исследования в ложном, искаженном свете, и не дают сведений о тех психологических свойствах и особенностях Клиента, которые не имеют отношения к конкретным и согласованным задачам психологического исследования. Решение этических дилемм  Психолог должен осознавать возможность возникновения этических дилемм и нести свою персональную ответственность за их решение. Психологи консультируются по этим вопросам со своими коллегами и другими значимыми лицами, а также информируют их о принципах, отраженных в Этическом кодексе.</vt:lpstr>
      <vt:lpstr>Принцип честности включает:  Осознание границ личных и профессиональных возможностей  Психолог должен осознавать ограниченность как своих возможностей, так и возможностей своей профессии. Это условие установления диалога между профессионалами различных специальностей.   Честность  При приеме на работу Психолог должен поставить своего работодателя в известность о том, что: – в пределах своей компетенции он будет действовать независимо;  – он обязан соблюдать принцип конфиденциальности: этого требует закон;  – профессиональное руководство его работой может осуществлять только психолог;  – для него невозможно выполнение непрофессиональных требований или требований, нарушающих данный Этический кодекс.</vt:lpstr>
      <vt:lpstr>Прямота и открытость  Психолог должен нести ответственность за предоставляемую им информацию и избегать ее искажения в исследовательской и практической работе. Психолог формулирует результаты исследования в терминах и понятиях, принятых в психологической науке, подтверждая свои выводы предъявлением первичных материалов исследования, их математико-статистической обработкой и положительным заключением компетентных коллег. При решении любых психологических задач проводится исследование, всегда опирающееся на предварительный анализ литературных данных по поставленному вопросу.  В случае возникновения искажения информации психолог должен проинформировать об этом участников взаимодействия и заново установить степень доверия. Избегание конфликта интересов  Психолог должен осознавать проблемы, которые могут возникнуть в результате двойственных отношений. Психолог должен стараться избегать отношений, которые приводят к конфликтам интересов или эксплуатации отношений с Клиентом в личных интересах. Психолог не должен использовать профессиональные отношения в личных, религиозных, политических или идеологических интересах. Психолог должен осознавать, что конфликт интересов может возникнуть после формального прекращения отношений Психолога с Клиентом. Психолог в этом случае также несет профессиональную ответственность. Психолог не должен вступать в какие бы то ни было личные отношения со своими Клиентами.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Психолог</dc:creator>
  <cp:lastModifiedBy>user</cp:lastModifiedBy>
  <cp:revision>84</cp:revision>
  <dcterms:created xsi:type="dcterms:W3CDTF">2021-03-12T07:00:52Z</dcterms:created>
  <dcterms:modified xsi:type="dcterms:W3CDTF">2022-09-29T12:43:07Z</dcterms:modified>
</cp:coreProperties>
</file>